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55A0C17-0EF0-4A39-8943-FAA7E47564F1}" type="datetimeFigureOut">
              <a:rPr lang="en-AU" smtClean="0"/>
              <a:t>21/03/2011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55A0C17-0EF0-4A39-8943-FAA7E47564F1}" type="datetimeFigureOut">
              <a:rPr lang="en-AU" smtClean="0"/>
              <a:t>21/03/2011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55A0C17-0EF0-4A39-8943-FAA7E47564F1}" type="datetimeFigureOut">
              <a:rPr lang="en-AU" smtClean="0"/>
              <a:t>21/03/2011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55A0C17-0EF0-4A39-8943-FAA7E47564F1}" type="datetimeFigureOut">
              <a:rPr lang="en-AU" smtClean="0"/>
              <a:t>21/03/2011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5A0C17-0EF0-4A39-8943-FAA7E47564F1}" type="datetimeFigureOut">
              <a:rPr lang="en-AU" smtClean="0"/>
              <a:t>21/03/2011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55A0C17-0EF0-4A39-8943-FAA7E47564F1}" type="datetimeFigureOut">
              <a:rPr lang="en-AU" smtClean="0"/>
              <a:t>21/03/2011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55A0C17-0EF0-4A39-8943-FAA7E47564F1}" type="datetimeFigureOut">
              <a:rPr lang="en-AU" smtClean="0"/>
              <a:t>21/03/2011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55A0C17-0EF0-4A39-8943-FAA7E47564F1}" type="datetimeFigureOut">
              <a:rPr lang="en-AU" smtClean="0"/>
              <a:t>21/03/2011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5A0C17-0EF0-4A39-8943-FAA7E47564F1}" type="datetimeFigureOut">
              <a:rPr lang="en-AU" smtClean="0"/>
              <a:t>21/03/2011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5A0C17-0EF0-4A39-8943-FAA7E47564F1}" type="datetimeFigureOut">
              <a:rPr lang="en-AU" smtClean="0"/>
              <a:t>21/03/2011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5A0C17-0EF0-4A39-8943-FAA7E47564F1}" type="datetimeFigureOut">
              <a:rPr lang="en-AU" smtClean="0"/>
              <a:t>21/03/2011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0CA564E-2A0B-4C35-9A05-77E738421657}"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5A0C17-0EF0-4A39-8943-FAA7E47564F1}" type="datetimeFigureOut">
              <a:rPr lang="en-AU" smtClean="0"/>
              <a:t>21/03/2011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A564E-2A0B-4C35-9A05-77E738421657}"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surveymonkey.com/s/NWTTW9Z" TargetMode="External"/><Relationship Id="rId2" Type="http://schemas.openxmlformats.org/officeDocument/2006/relationships/hyperlink" Target="http://dhschildstudies.wikispaces.com/file/view/Home_safety_checklist_A3.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Stage 1 Investigation</a:t>
            </a:r>
            <a:endParaRPr lang="en-AU" dirty="0"/>
          </a:p>
        </p:txBody>
      </p:sp>
      <p:sp>
        <p:nvSpPr>
          <p:cNvPr id="3" name="Subtitle 2"/>
          <p:cNvSpPr>
            <a:spLocks noGrp="1"/>
          </p:cNvSpPr>
          <p:nvPr>
            <p:ph type="subTitle" idx="1"/>
          </p:nvPr>
        </p:nvSpPr>
        <p:spPr/>
        <p:txBody>
          <a:bodyPr/>
          <a:lstStyle/>
          <a:p>
            <a:r>
              <a:rPr lang="en-AU" dirty="0" smtClean="0"/>
              <a:t>Writing your investigation</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70000" lnSpcReduction="20000"/>
          </a:bodyPr>
          <a:lstStyle/>
          <a:p>
            <a:pPr>
              <a:buNone/>
            </a:pPr>
            <a:r>
              <a:rPr lang="en-AU" i="1" dirty="0" smtClean="0"/>
              <a:t>The findings of my research indicate that many parents believe young children are growing up too quickly; marketing is impacting on childhood and causing the early </a:t>
            </a:r>
            <a:r>
              <a:rPr lang="en-AU" i="1" dirty="0" err="1" smtClean="0"/>
              <a:t>sexualization</a:t>
            </a:r>
            <a:r>
              <a:rPr lang="en-AU" i="1" dirty="0" smtClean="0"/>
              <a:t> of young children. Support groups such as Young Media Australia are providing answers for parents in combating the impact of television on young children. Some children’s programs such as ‘Charlie and Lola’, on the ABC network, provide a healthy source of education and imagination for young children. </a:t>
            </a:r>
          </a:p>
          <a:p>
            <a:pPr>
              <a:buNone/>
            </a:pPr>
            <a:r>
              <a:rPr lang="en-AU" i="1" dirty="0" smtClean="0"/>
              <a:t>Certain </a:t>
            </a:r>
            <a:r>
              <a:rPr lang="en-AU" i="1" dirty="0"/>
              <a:t>products marketed towards young children may not be entirely appropriate. However, parents can influence what their child is exposed to by knowing when to say no. As a result of this study, I am more aware of the issues surrounding the early </a:t>
            </a:r>
            <a:r>
              <a:rPr lang="en-AU" i="1" dirty="0" err="1"/>
              <a:t>sexualization</a:t>
            </a:r>
            <a:r>
              <a:rPr lang="en-AU" i="1" dirty="0"/>
              <a:t> of young children from a parent’s view, a professional’s view and from a marketer’s perspective.</a:t>
            </a:r>
          </a:p>
          <a:p>
            <a:pPr>
              <a:buNone/>
            </a:pPr>
            <a:r>
              <a:rPr lang="en-AU" b="1" dirty="0" smtClean="0">
                <a:solidFill>
                  <a:srgbClr val="0070C0"/>
                </a:solidFill>
              </a:rPr>
              <a:t>Specific features of assessment design criteria demonstrated at “A” standard</a:t>
            </a:r>
            <a:endParaRPr lang="en-AU" dirty="0" smtClean="0"/>
          </a:p>
          <a:p>
            <a:pPr>
              <a:buNone/>
            </a:pPr>
            <a:r>
              <a:rPr lang="en-AU" b="1" dirty="0" smtClean="0">
                <a:solidFill>
                  <a:srgbClr val="0070C0"/>
                </a:solidFill>
              </a:rPr>
              <a:t>Reflection</a:t>
            </a:r>
            <a:endParaRPr lang="en-AU" dirty="0" smtClean="0">
              <a:solidFill>
                <a:srgbClr val="0070C0"/>
              </a:solidFill>
            </a:endParaRPr>
          </a:p>
          <a:p>
            <a:pPr>
              <a:buNone/>
            </a:pPr>
            <a:r>
              <a:rPr lang="en-AU" dirty="0" smtClean="0">
                <a:solidFill>
                  <a:srgbClr val="0070C0"/>
                </a:solidFill>
              </a:rPr>
              <a:t>Insightful reflection on the complexity of the issue of child sexualisation.</a:t>
            </a:r>
          </a:p>
          <a:p>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548680"/>
            <a:ext cx="8229600" cy="5577483"/>
          </a:xfrm>
        </p:spPr>
        <p:txBody>
          <a:bodyPr>
            <a:noAutofit/>
          </a:bodyPr>
          <a:lstStyle/>
          <a:p>
            <a:pPr>
              <a:buNone/>
            </a:pPr>
            <a:r>
              <a:rPr lang="en-AU" sz="1600" b="1" u="sng" dirty="0"/>
              <a:t>Primary Sources:</a:t>
            </a:r>
            <a:endParaRPr lang="en-AU" sz="1600" dirty="0"/>
          </a:p>
          <a:p>
            <a:pPr>
              <a:buNone/>
            </a:pPr>
            <a:r>
              <a:rPr lang="en-AU" sz="1600" i="1" dirty="0" smtClean="0"/>
              <a:t>Marketing to </a:t>
            </a:r>
            <a:r>
              <a:rPr lang="en-AU" sz="1600" i="1" dirty="0" err="1" smtClean="0"/>
              <a:t>Tweens</a:t>
            </a:r>
            <a:r>
              <a:rPr lang="en-AU" sz="1600" dirty="0" smtClean="0"/>
              <a:t> 2007, ‘Sunrise’, Adelaide, transmitted 18 June 2007 </a:t>
            </a:r>
            <a:r>
              <a:rPr lang="en-AU" sz="1600" i="1" dirty="0"/>
              <a:t>Graphic Criticism</a:t>
            </a:r>
            <a:r>
              <a:rPr lang="en-AU" sz="1600" dirty="0"/>
              <a:t> 2007, Channel Seven News, Adelaide, transmitted 22 July 2007.</a:t>
            </a:r>
          </a:p>
          <a:p>
            <a:pPr>
              <a:buNone/>
            </a:pPr>
            <a:r>
              <a:rPr lang="en-AU" sz="1600" dirty="0"/>
              <a:t>24 surveys, distributed to parents and non-parents of both sexes</a:t>
            </a:r>
          </a:p>
          <a:p>
            <a:pPr>
              <a:buNone/>
            </a:pPr>
            <a:r>
              <a:rPr lang="en-AU" sz="1600" dirty="0"/>
              <a:t>Pictures from the Sunday Mail and toy brochures.</a:t>
            </a:r>
          </a:p>
          <a:p>
            <a:pPr>
              <a:buNone/>
            </a:pPr>
            <a:r>
              <a:rPr lang="en-AU" sz="1600" b="1" u="sng" dirty="0"/>
              <a:t>Secondary Sources:</a:t>
            </a:r>
            <a:endParaRPr lang="en-AU" sz="1600" dirty="0"/>
          </a:p>
          <a:p>
            <a:pPr>
              <a:buNone/>
            </a:pPr>
            <a:r>
              <a:rPr lang="en-AU" sz="1600" dirty="0"/>
              <a:t>Rush, E 2007, ‘</a:t>
            </a:r>
            <a:r>
              <a:rPr lang="en-AU" sz="1600" i="1" dirty="0"/>
              <a:t>From Bambi to Bimbo’</a:t>
            </a:r>
            <a:r>
              <a:rPr lang="en-AU" sz="1600" dirty="0"/>
              <a:t>, </a:t>
            </a:r>
            <a:r>
              <a:rPr lang="en-AU" sz="1600" i="1" dirty="0"/>
              <a:t>Adelaide’s Child</a:t>
            </a:r>
            <a:r>
              <a:rPr lang="en-AU" sz="1600" dirty="0"/>
              <a:t>, April 2007, p. 19-21</a:t>
            </a:r>
          </a:p>
          <a:p>
            <a:pPr>
              <a:buNone/>
            </a:pPr>
            <a:r>
              <a:rPr lang="en-AU" sz="1600" dirty="0" err="1"/>
              <a:t>Leibrock</a:t>
            </a:r>
            <a:r>
              <a:rPr lang="en-AU" sz="1600" dirty="0"/>
              <a:t>, R 2007, ‘</a:t>
            </a:r>
            <a:r>
              <a:rPr lang="en-AU" sz="1600" i="1" dirty="0"/>
              <a:t>Plastic role models more worry than ever,</a:t>
            </a:r>
            <a:r>
              <a:rPr lang="en-AU" sz="1600" dirty="0"/>
              <a:t>’ </a:t>
            </a:r>
            <a:r>
              <a:rPr lang="en-AU" sz="1600" i="1" dirty="0"/>
              <a:t>The Advertiser</a:t>
            </a:r>
            <a:r>
              <a:rPr lang="en-AU" sz="1600" dirty="0"/>
              <a:t>, 23 August, p. 21</a:t>
            </a:r>
          </a:p>
          <a:p>
            <a:pPr>
              <a:buNone/>
            </a:pPr>
            <a:r>
              <a:rPr lang="en-AU" sz="1600" i="1" dirty="0"/>
              <a:t>Over Protective? Let go enough for growth</a:t>
            </a:r>
            <a:r>
              <a:rPr lang="en-AU" sz="1600" dirty="0"/>
              <a:t>, 8 June 2007, viewed 12 June 2007</a:t>
            </a:r>
          </a:p>
          <a:p>
            <a:pPr>
              <a:buNone/>
            </a:pPr>
            <a:r>
              <a:rPr lang="en-AU" sz="1600" dirty="0"/>
              <a:t>&lt;</a:t>
            </a:r>
            <a:r>
              <a:rPr lang="en-AU" sz="1600" u="sng" dirty="0"/>
              <a:t>http://today.ninemsn.com.au/article</a:t>
            </a:r>
            <a:r>
              <a:rPr lang="en-AU" sz="1600" dirty="0"/>
              <a:t>&gt;</a:t>
            </a:r>
          </a:p>
          <a:p>
            <a:pPr>
              <a:buNone/>
            </a:pPr>
            <a:r>
              <a:rPr lang="en-AU" sz="1600" i="1" dirty="0"/>
              <a:t>Adult world must let girls be girls</a:t>
            </a:r>
            <a:r>
              <a:rPr lang="en-AU" sz="1600" dirty="0"/>
              <a:t>, October 10 2006, </a:t>
            </a:r>
            <a:r>
              <a:rPr lang="en-AU" sz="1600" u="sng" dirty="0"/>
              <a:t>http://www.smh.com.au/articles</a:t>
            </a:r>
            <a:r>
              <a:rPr lang="en-AU" sz="1600" dirty="0"/>
              <a:t>/</a:t>
            </a:r>
          </a:p>
          <a:p>
            <a:pPr>
              <a:buNone/>
            </a:pPr>
            <a:r>
              <a:rPr lang="en-AU" sz="1600" dirty="0"/>
              <a:t>Effects of advertising on stereotyping body images, copyright 2002, </a:t>
            </a:r>
            <a:r>
              <a:rPr lang="en-AU" sz="1600" dirty="0" err="1"/>
              <a:t>viewd</a:t>
            </a:r>
            <a:r>
              <a:rPr lang="en-AU" sz="1600" dirty="0"/>
              <a:t> 25 May 2007, </a:t>
            </a:r>
            <a:r>
              <a:rPr lang="en-AU" sz="1600" u="sng" dirty="0"/>
              <a:t>http://www.youngmedia.org.au/mediachildren/</a:t>
            </a:r>
            <a:endParaRPr lang="en-AU" sz="1600" dirty="0"/>
          </a:p>
          <a:p>
            <a:pPr>
              <a:buNone/>
            </a:pPr>
            <a:r>
              <a:rPr lang="en-AU" sz="1600" i="1" dirty="0"/>
              <a:t>The fear generation 2007</a:t>
            </a:r>
            <a:r>
              <a:rPr lang="en-AU" sz="1600" dirty="0"/>
              <a:t>, viewed 12 June 2007, </a:t>
            </a:r>
            <a:r>
              <a:rPr lang="en-AU" sz="1600" u="sng" dirty="0"/>
              <a:t>http://today.ninemsn.com.au</a:t>
            </a:r>
            <a:endParaRPr lang="en-AU" sz="1600" dirty="0"/>
          </a:p>
          <a:p>
            <a:pPr>
              <a:buNone/>
            </a:pPr>
            <a:r>
              <a:rPr lang="en-AU" sz="1600" dirty="0"/>
              <a:t> </a:t>
            </a:r>
          </a:p>
          <a:p>
            <a:pPr>
              <a:buNone/>
            </a:pPr>
            <a:r>
              <a:rPr lang="en-US" sz="1600" dirty="0"/>
              <a:t>Word count </a:t>
            </a:r>
            <a:r>
              <a:rPr lang="en-US" sz="1600" dirty="0" smtClean="0"/>
              <a:t>599</a:t>
            </a:r>
          </a:p>
          <a:p>
            <a:pPr>
              <a:buNone/>
            </a:pPr>
            <a:r>
              <a:rPr lang="en-AU" sz="1600" b="1" dirty="0" smtClean="0">
                <a:solidFill>
                  <a:srgbClr val="0070C0"/>
                </a:solidFill>
              </a:rPr>
              <a:t>Specific features of assessment design criteria demonstrated at “A” standard</a:t>
            </a:r>
          </a:p>
          <a:p>
            <a:pPr>
              <a:buNone/>
            </a:pPr>
            <a:r>
              <a:rPr lang="en-AU" sz="1600" b="1" dirty="0" smtClean="0">
                <a:solidFill>
                  <a:srgbClr val="0070C0"/>
                </a:solidFill>
              </a:rPr>
              <a:t>Investigation</a:t>
            </a:r>
            <a:endParaRPr lang="en-AU" sz="1600" dirty="0" smtClean="0">
              <a:solidFill>
                <a:srgbClr val="0070C0"/>
              </a:solidFill>
            </a:endParaRPr>
          </a:p>
          <a:p>
            <a:pPr>
              <a:buNone/>
            </a:pPr>
            <a:r>
              <a:rPr lang="en-AU" sz="1600" dirty="0" smtClean="0">
                <a:solidFill>
                  <a:srgbClr val="0070C0"/>
                </a:solidFill>
              </a:rPr>
              <a:t>Focussed and discerning identification of a range of highly relevant primary and secondary sources, the majority of which were appropriately acknowledged</a:t>
            </a:r>
            <a:r>
              <a:rPr lang="en-AU" sz="1600" dirty="0" smtClean="0"/>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000" dirty="0" smtClean="0"/>
              <a:t>Given that  injury is the greatest cause of death in children under 12, are we doing enough to prevent it?</a:t>
            </a:r>
            <a:endParaRPr lang="en-AU" sz="2000" dirty="0"/>
          </a:p>
        </p:txBody>
      </p:sp>
      <p:sp>
        <p:nvSpPr>
          <p:cNvPr id="3" name="Content Placeholder 2"/>
          <p:cNvSpPr>
            <a:spLocks noGrp="1"/>
          </p:cNvSpPr>
          <p:nvPr>
            <p:ph idx="1"/>
          </p:nvPr>
        </p:nvSpPr>
        <p:spPr>
          <a:xfrm>
            <a:off x="457200" y="1412776"/>
            <a:ext cx="8291264" cy="4713387"/>
          </a:xfrm>
        </p:spPr>
        <p:txBody>
          <a:bodyPr>
            <a:normAutofit lnSpcReduction="10000"/>
          </a:bodyPr>
          <a:lstStyle/>
          <a:p>
            <a:r>
              <a:rPr lang="en-US" b="1" dirty="0"/>
              <a:t>Access and analyse </a:t>
            </a:r>
            <a:r>
              <a:rPr lang="en-US" dirty="0"/>
              <a:t>a </a:t>
            </a:r>
            <a:r>
              <a:rPr lang="en-US" b="1" dirty="0"/>
              <a:t>variety</a:t>
            </a:r>
            <a:r>
              <a:rPr lang="en-US" dirty="0"/>
              <a:t> of relevant </a:t>
            </a:r>
            <a:r>
              <a:rPr lang="en-US" b="1" dirty="0"/>
              <a:t>sources</a:t>
            </a:r>
            <a:r>
              <a:rPr lang="en-US" dirty="0"/>
              <a:t>, including primary (e.g. interview of parents of young children, surveys of adults) and/or secondary sources (e.g. text book, magazine article, electronic sources). </a:t>
            </a:r>
            <a:endParaRPr lang="en-US" dirty="0" smtClean="0"/>
          </a:p>
          <a:p>
            <a:r>
              <a:rPr lang="en-US" b="1" dirty="0" smtClean="0"/>
              <a:t>Reflect</a:t>
            </a:r>
            <a:r>
              <a:rPr lang="en-US" dirty="0" smtClean="0"/>
              <a:t> </a:t>
            </a:r>
            <a:r>
              <a:rPr lang="en-US" dirty="0"/>
              <a:t>on the issue and </a:t>
            </a:r>
            <a:endParaRPr lang="en-US" dirty="0" smtClean="0"/>
          </a:p>
          <a:p>
            <a:r>
              <a:rPr lang="en-US" b="1" dirty="0"/>
              <a:t>E</a:t>
            </a:r>
            <a:r>
              <a:rPr lang="en-US" b="1" dirty="0" smtClean="0"/>
              <a:t>xplain </a:t>
            </a:r>
            <a:r>
              <a:rPr lang="en-US" b="1" dirty="0"/>
              <a:t>your decision </a:t>
            </a:r>
            <a:r>
              <a:rPr lang="en-US" dirty="0"/>
              <a:t>about the issue in a conclusion </a:t>
            </a:r>
            <a:endParaRPr lang="en-US" dirty="0" smtClean="0"/>
          </a:p>
          <a:p>
            <a:r>
              <a:rPr lang="en-US" dirty="0" smtClean="0"/>
              <a:t>using </a:t>
            </a:r>
            <a:r>
              <a:rPr lang="en-US" dirty="0"/>
              <a:t>a </a:t>
            </a:r>
            <a:r>
              <a:rPr lang="en-US" b="1" dirty="0"/>
              <a:t>report format</a:t>
            </a:r>
            <a:r>
              <a:rPr lang="en-US" dirty="0"/>
              <a:t>. </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report should include</a:t>
            </a:r>
            <a:endParaRPr lang="en-AU" dirty="0"/>
          </a:p>
        </p:txBody>
      </p:sp>
      <p:sp>
        <p:nvSpPr>
          <p:cNvPr id="3" name="Content Placeholder 2"/>
          <p:cNvSpPr>
            <a:spLocks noGrp="1"/>
          </p:cNvSpPr>
          <p:nvPr>
            <p:ph idx="1"/>
          </p:nvPr>
        </p:nvSpPr>
        <p:spPr/>
        <p:txBody>
          <a:bodyPr>
            <a:noAutofit/>
          </a:bodyPr>
          <a:lstStyle/>
          <a:p>
            <a:r>
              <a:rPr lang="en-US" sz="2200" b="1" i="1" dirty="0" smtClean="0"/>
              <a:t>An </a:t>
            </a:r>
            <a:r>
              <a:rPr lang="en-US" sz="2200" b="1" i="1" dirty="0"/>
              <a:t>introduction</a:t>
            </a:r>
            <a:r>
              <a:rPr lang="en-US" sz="2200" b="1" dirty="0"/>
              <a:t> </a:t>
            </a:r>
            <a:r>
              <a:rPr lang="en-US" sz="2200" dirty="0"/>
              <a:t>– </a:t>
            </a:r>
            <a:r>
              <a:rPr lang="en-US" sz="2200" dirty="0" smtClean="0"/>
              <a:t>briefly identify </a:t>
            </a:r>
            <a:r>
              <a:rPr lang="en-US" sz="2200" dirty="0"/>
              <a:t>the </a:t>
            </a:r>
            <a:r>
              <a:rPr lang="en-US" sz="2200" dirty="0" smtClean="0"/>
              <a:t>issue</a:t>
            </a:r>
            <a:endParaRPr lang="en-AU" sz="2200" dirty="0"/>
          </a:p>
          <a:p>
            <a:r>
              <a:rPr lang="en-US" sz="2200" b="1" i="1" dirty="0" smtClean="0"/>
              <a:t>Analysis</a:t>
            </a:r>
            <a:r>
              <a:rPr lang="en-AU" sz="2200" b="1" dirty="0" smtClean="0"/>
              <a:t> - </a:t>
            </a:r>
            <a:r>
              <a:rPr lang="en-US" sz="2200" dirty="0" smtClean="0"/>
              <a:t>explain </a:t>
            </a:r>
            <a:r>
              <a:rPr lang="en-US" sz="2200" dirty="0"/>
              <a:t>different viewpoints on the issue referring as relevant to data, tables, graphs, quotations or images from primary or secondary sources</a:t>
            </a:r>
            <a:endParaRPr lang="en-AU" sz="2200" dirty="0"/>
          </a:p>
          <a:p>
            <a:r>
              <a:rPr lang="en-US" sz="2200" b="1" i="1" dirty="0" smtClean="0"/>
              <a:t>Reflection</a:t>
            </a:r>
            <a:r>
              <a:rPr lang="en-AU" sz="2200" b="1" dirty="0" smtClean="0"/>
              <a:t> - </a:t>
            </a:r>
            <a:r>
              <a:rPr lang="en-US" sz="2200" dirty="0" smtClean="0"/>
              <a:t>reflect </a:t>
            </a:r>
            <a:r>
              <a:rPr lang="en-US" sz="2200" dirty="0"/>
              <a:t>on the issue. For example: </a:t>
            </a:r>
            <a:r>
              <a:rPr lang="en-US" sz="2200" dirty="0" smtClean="0"/>
              <a:t>Are we doing enough? What could be done better? </a:t>
            </a:r>
            <a:endParaRPr lang="en-AU" sz="2200" dirty="0"/>
          </a:p>
          <a:p>
            <a:r>
              <a:rPr lang="en-US" sz="2200" b="1" i="1" dirty="0" smtClean="0"/>
              <a:t>Conclusion</a:t>
            </a:r>
            <a:r>
              <a:rPr lang="en-AU" sz="2200" b="1" dirty="0" smtClean="0"/>
              <a:t> - </a:t>
            </a:r>
            <a:r>
              <a:rPr lang="en-US" sz="2200" dirty="0" smtClean="0"/>
              <a:t>explain </a:t>
            </a:r>
            <a:r>
              <a:rPr lang="en-US" sz="2200" dirty="0"/>
              <a:t>your decision about how the issue could be addressed by for example families, community, media industry, government to improve the safety, health and well-being of children.</a:t>
            </a:r>
            <a:endParaRPr lang="en-AU" sz="2200" dirty="0"/>
          </a:p>
          <a:p>
            <a:r>
              <a:rPr lang="en-US" sz="2200" b="1" i="1" dirty="0" smtClean="0"/>
              <a:t>Referencing</a:t>
            </a:r>
            <a:r>
              <a:rPr lang="en-AU" sz="2200" b="1" dirty="0" smtClean="0"/>
              <a:t> - </a:t>
            </a:r>
            <a:r>
              <a:rPr lang="en-US" sz="2200" dirty="0" smtClean="0"/>
              <a:t>use </a:t>
            </a:r>
            <a:r>
              <a:rPr lang="en-US" sz="2200" dirty="0"/>
              <a:t>appropriate in-text referencing (e.g. use of ‘insert footnotes’), label and reference all tables, graphs and images and create a bibliography listing all sources using SACE Board guidelines.</a:t>
            </a:r>
            <a:endParaRPr lang="en-AU" sz="2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 of Primary Research</a:t>
            </a:r>
            <a:endParaRPr lang="en-AU" dirty="0"/>
          </a:p>
        </p:txBody>
      </p:sp>
      <p:sp>
        <p:nvSpPr>
          <p:cNvPr id="3" name="Content Placeholder 2"/>
          <p:cNvSpPr>
            <a:spLocks noGrp="1"/>
          </p:cNvSpPr>
          <p:nvPr>
            <p:ph idx="1"/>
          </p:nvPr>
        </p:nvSpPr>
        <p:spPr/>
        <p:txBody>
          <a:bodyPr>
            <a:normAutofit lnSpcReduction="10000"/>
          </a:bodyPr>
          <a:lstStyle/>
          <a:p>
            <a:r>
              <a:rPr lang="en-AU" b="1" i="1" dirty="0" smtClean="0"/>
              <a:t>Safety checklist </a:t>
            </a:r>
            <a:r>
              <a:rPr lang="en-AU" dirty="0" smtClean="0"/>
              <a:t>– do around your home; get others to do around theirs</a:t>
            </a:r>
          </a:p>
          <a:p>
            <a:r>
              <a:rPr lang="en-AU" dirty="0" smtClean="0">
                <a:hlinkClick r:id="rId2"/>
              </a:rPr>
              <a:t>http://dhschildstudies.wikispaces.com/file/view/Home_safety_checklist_A3.pdf</a:t>
            </a:r>
            <a:endParaRPr lang="en-AU" dirty="0" smtClean="0"/>
          </a:p>
          <a:p>
            <a:r>
              <a:rPr lang="en-AU" b="1" i="1" dirty="0" smtClean="0"/>
              <a:t>Interviews</a:t>
            </a:r>
            <a:r>
              <a:rPr lang="en-AU" dirty="0" smtClean="0"/>
              <a:t> – child injury victims / families/ medical professional / Kidsafe / etc</a:t>
            </a:r>
          </a:p>
          <a:p>
            <a:r>
              <a:rPr lang="en-AU" b="1" i="1" dirty="0" smtClean="0"/>
              <a:t>Guest Speaker </a:t>
            </a:r>
            <a:r>
              <a:rPr lang="en-AU" dirty="0" smtClean="0"/>
              <a:t>– Saskia Strange NT Kidsafe</a:t>
            </a:r>
          </a:p>
          <a:p>
            <a:r>
              <a:rPr lang="en-AU" b="1" dirty="0" smtClean="0"/>
              <a:t>Survey – </a:t>
            </a:r>
            <a:r>
              <a:rPr lang="en-AU" dirty="0" smtClean="0">
                <a:hlinkClick r:id="rId3"/>
              </a:rPr>
              <a:t>http://www.surveymonkey.com/s/NWTTW9Z</a:t>
            </a:r>
            <a:endParaRPr lang="en-AU" dirty="0" smtClean="0"/>
          </a:p>
          <a:p>
            <a:endParaRPr lang="en-AU" dirty="0" smtClean="0"/>
          </a:p>
          <a:p>
            <a:endParaRPr lang="en-AU" b="1" dirty="0" smtClean="0"/>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standard exemplar report</a:t>
            </a:r>
            <a:endParaRPr lang="en-AU" dirty="0"/>
          </a:p>
        </p:txBody>
      </p:sp>
      <p:sp>
        <p:nvSpPr>
          <p:cNvPr id="3" name="Content Placeholder 2"/>
          <p:cNvSpPr>
            <a:spLocks noGrp="1"/>
          </p:cNvSpPr>
          <p:nvPr>
            <p:ph idx="1"/>
          </p:nvPr>
        </p:nvSpPr>
        <p:spPr/>
        <p:txBody>
          <a:bodyPr>
            <a:normAutofit/>
          </a:bodyPr>
          <a:lstStyle/>
          <a:p>
            <a:pPr>
              <a:buNone/>
            </a:pPr>
            <a:r>
              <a:rPr lang="en-AU" sz="2400" i="1" dirty="0"/>
              <a:t>The purpose of this investigation is to determine whether or not young children are growing up too quickly in today’s society. The study will focus on media and marketing and whether it is influencing the early sexualisation of young children. It will also investigate whose responsibility it is to nurture the development of young </a:t>
            </a:r>
            <a:r>
              <a:rPr lang="en-AU" sz="2400" i="1" dirty="0" smtClean="0"/>
              <a:t>children</a:t>
            </a:r>
          </a:p>
          <a:p>
            <a:pPr>
              <a:buNone/>
            </a:pPr>
            <a:endParaRPr lang="en-AU" sz="2400" i="1" dirty="0" smtClean="0"/>
          </a:p>
          <a:p>
            <a:pPr>
              <a:buNone/>
            </a:pPr>
            <a:r>
              <a:rPr lang="en-AU" sz="2000" b="1" dirty="0" smtClean="0">
                <a:solidFill>
                  <a:srgbClr val="0070C0"/>
                </a:solidFill>
              </a:rPr>
              <a:t>Specific features of assessment design criteria demonstrated at “A” standard</a:t>
            </a:r>
          </a:p>
          <a:p>
            <a:pPr>
              <a:buNone/>
            </a:pPr>
            <a:r>
              <a:rPr lang="en-AU" sz="2000" b="1" dirty="0" smtClean="0">
                <a:solidFill>
                  <a:srgbClr val="0070C0"/>
                </a:solidFill>
              </a:rPr>
              <a:t>Investigation </a:t>
            </a:r>
            <a:endParaRPr lang="en-AU" sz="2000" dirty="0">
              <a:solidFill>
                <a:srgbClr val="0070C0"/>
              </a:solidFill>
            </a:endParaRPr>
          </a:p>
          <a:p>
            <a:r>
              <a:rPr lang="en-AU" sz="2000" dirty="0">
                <a:solidFill>
                  <a:srgbClr val="0070C0"/>
                </a:solidFill>
              </a:rPr>
              <a:t>Clear and consistent use of appropriate terminology displayed in the first paragraph, and evident throughout the task</a:t>
            </a:r>
            <a:r>
              <a:rPr lang="en-AU" sz="2400" dirty="0"/>
              <a:t>.</a:t>
            </a:r>
          </a:p>
          <a:p>
            <a:endParaRPr lang="en-AU"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865515"/>
          </a:xfrm>
        </p:spPr>
        <p:txBody>
          <a:bodyPr>
            <a:normAutofit fontScale="70000" lnSpcReduction="20000"/>
          </a:bodyPr>
          <a:lstStyle/>
          <a:p>
            <a:pPr>
              <a:buNone/>
            </a:pPr>
            <a:r>
              <a:rPr lang="en-AU" i="1" dirty="0"/>
              <a:t>Parents today find themselves in an increasingly difficult position concerning whether or not to buy sexualized products. Parents may know a product is inappropriate for a young child yet they do not want their child to feel left out amongst their peers. Researcher Emma Rush commented that "many parents’ strong intuition tells them that children need to be children."</a:t>
            </a:r>
          </a:p>
          <a:p>
            <a:pPr>
              <a:buNone/>
            </a:pPr>
            <a:r>
              <a:rPr lang="en-AU" i="1" dirty="0" smtClean="0"/>
              <a:t>In an article titled, 'Plastic role models more worry than ever,' Rachel </a:t>
            </a:r>
            <a:r>
              <a:rPr lang="en-AU" i="1" dirty="0" err="1" smtClean="0"/>
              <a:t>Leibrock</a:t>
            </a:r>
            <a:r>
              <a:rPr lang="en-AU" i="1" dirty="0" smtClean="0"/>
              <a:t> writes, "parents and others are wondering whether </a:t>
            </a:r>
            <a:r>
              <a:rPr lang="en-AU" i="1" dirty="0" err="1" smtClean="0"/>
              <a:t>Bratz</a:t>
            </a:r>
            <a:r>
              <a:rPr lang="en-AU" i="1" dirty="0" smtClean="0"/>
              <a:t> dolls - with their tight clothing, heavy makeup and heavier doses of attitude - are exerting a bad influence on girls who adore them." From the survey I conducted 92% of the people believed that '</a:t>
            </a:r>
            <a:r>
              <a:rPr lang="en-AU" i="1" dirty="0" err="1" smtClean="0"/>
              <a:t>Bratz</a:t>
            </a:r>
            <a:r>
              <a:rPr lang="en-AU" i="1" dirty="0" smtClean="0"/>
              <a:t>' dolls gave the wrong message. </a:t>
            </a:r>
          </a:p>
          <a:p>
            <a:pPr>
              <a:buNone/>
            </a:pPr>
            <a:r>
              <a:rPr lang="en-US" i="1" baseline="30000" dirty="0" smtClean="0"/>
              <a:t>'From </a:t>
            </a:r>
            <a:r>
              <a:rPr lang="en-US" i="1" baseline="30000" dirty="0"/>
              <a:t>Bambi to Bimbo' Adelaide's Child April 2007 p19</a:t>
            </a:r>
            <a:endParaRPr lang="en-AU" i="1" dirty="0"/>
          </a:p>
          <a:p>
            <a:pPr>
              <a:buNone/>
            </a:pPr>
            <a:r>
              <a:rPr lang="en-US" i="1" baseline="30000" dirty="0"/>
              <a:t>The Advertiser August 23th 2007 'Plastic role models more worry than ever</a:t>
            </a:r>
            <a:r>
              <a:rPr lang="en-US" i="1" baseline="30000" dirty="0" smtClean="0"/>
              <a:t>’</a:t>
            </a:r>
          </a:p>
          <a:p>
            <a:pPr>
              <a:buNone/>
            </a:pPr>
            <a:r>
              <a:rPr lang="en-AU" b="1" dirty="0" smtClean="0">
                <a:solidFill>
                  <a:srgbClr val="0070C0"/>
                </a:solidFill>
              </a:rPr>
              <a:t>Specific features of assessment design criteria demonstrated at “A” standard</a:t>
            </a:r>
          </a:p>
          <a:p>
            <a:pPr>
              <a:buNone/>
            </a:pPr>
            <a:r>
              <a:rPr lang="en-AU" b="1" dirty="0" smtClean="0">
                <a:solidFill>
                  <a:srgbClr val="0070C0"/>
                </a:solidFill>
              </a:rPr>
              <a:t>Investigation </a:t>
            </a:r>
            <a:endParaRPr lang="en-AU" dirty="0" smtClean="0">
              <a:solidFill>
                <a:srgbClr val="0070C0"/>
              </a:solidFill>
            </a:endParaRPr>
          </a:p>
          <a:p>
            <a:pPr>
              <a:buNone/>
            </a:pPr>
            <a:r>
              <a:rPr lang="en-AU" dirty="0" smtClean="0">
                <a:solidFill>
                  <a:srgbClr val="0070C0"/>
                </a:solidFill>
              </a:rPr>
              <a:t>Identifies and uses a variety of primary and secondary sources that are focused and discerning, with appropriate acknowledgements. </a:t>
            </a:r>
          </a:p>
          <a:p>
            <a:pPr>
              <a:buNone/>
            </a:pPr>
            <a:endParaRPr lang="en-AU" dirty="0"/>
          </a:p>
          <a:p>
            <a:pPr>
              <a:buNone/>
            </a:pP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fontScale="70000" lnSpcReduction="20000"/>
          </a:bodyPr>
          <a:lstStyle/>
          <a:p>
            <a:pPr>
              <a:buNone/>
            </a:pPr>
            <a:r>
              <a:rPr lang="en-AU" i="1" dirty="0"/>
              <a:t>Author and family expert Daniel </a:t>
            </a:r>
            <a:r>
              <a:rPr lang="en-AU" i="1" dirty="0" err="1"/>
              <a:t>Donahoo</a:t>
            </a:r>
            <a:r>
              <a:rPr lang="en-AU" i="1" dirty="0"/>
              <a:t> says "there is a constant struggle for parents between giving their kids freedom and protecting them from dangers." In a segment on Sunrise titled 'Marketing to </a:t>
            </a:r>
            <a:r>
              <a:rPr lang="en-AU" i="1" dirty="0" err="1"/>
              <a:t>Tweens</a:t>
            </a:r>
            <a:r>
              <a:rPr lang="en-AU" i="1" dirty="0"/>
              <a:t>' Dr Michael Carr-Gregg a leading Australian Psychologist spoke of his disgust concerning the Kylie </a:t>
            </a:r>
            <a:r>
              <a:rPr lang="en-AU" i="1" dirty="0" err="1"/>
              <a:t>Monogue</a:t>
            </a:r>
            <a:r>
              <a:rPr lang="en-AU" i="1" dirty="0"/>
              <a:t> lingerie marketed towards young girls. </a:t>
            </a:r>
          </a:p>
          <a:p>
            <a:pPr>
              <a:buNone/>
            </a:pPr>
            <a:r>
              <a:rPr lang="en-AU" i="1" dirty="0" smtClean="0"/>
              <a:t>Emma Rush wrote in an article titled 'From Bambi to Bimbo' that "people who claim that girls have always dressed up and imitated adults are missing two important facts. In the past, girls typically imitated people such as mothers, teachers and nurses. These people had meaningful characteristics and skills; mothers care, teachers teach and nurses heal. Now girls imitate models whose primary characteristic is appearance not skilled and caring relationships." </a:t>
            </a:r>
            <a:r>
              <a:rPr lang="en-US" i="1" baseline="30000" dirty="0"/>
              <a:t>http://today.ninemsn.com.au/ 'Over protective? Let go enough for growth'</a:t>
            </a:r>
            <a:endParaRPr lang="en-AU" i="1" dirty="0"/>
          </a:p>
          <a:p>
            <a:pPr>
              <a:buNone/>
            </a:pPr>
            <a:r>
              <a:rPr lang="en-US" i="1" baseline="30000" dirty="0"/>
              <a:t>‘From Bambi to Bimbo’ Adelaide’s Child April 2007 pg 19</a:t>
            </a:r>
            <a:endParaRPr lang="en-AU" i="1" dirty="0"/>
          </a:p>
          <a:p>
            <a:pPr>
              <a:buNone/>
            </a:pPr>
            <a:r>
              <a:rPr lang="en-AU" b="1" dirty="0" smtClean="0">
                <a:solidFill>
                  <a:srgbClr val="0070C0"/>
                </a:solidFill>
              </a:rPr>
              <a:t>Problem-solving</a:t>
            </a:r>
            <a:endParaRPr lang="en-AU" dirty="0" smtClean="0">
              <a:solidFill>
                <a:srgbClr val="0070C0"/>
              </a:solidFill>
            </a:endParaRPr>
          </a:p>
          <a:p>
            <a:pPr>
              <a:buNone/>
            </a:pPr>
            <a:r>
              <a:rPr lang="en-AU" dirty="0" smtClean="0">
                <a:solidFill>
                  <a:srgbClr val="0070C0"/>
                </a:solidFill>
              </a:rPr>
              <a:t>Well-informed identification and discussion of a range of factors involved in problem-solving.</a:t>
            </a:r>
          </a:p>
          <a:p>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normAutofit fontScale="85000" lnSpcReduction="10000"/>
          </a:bodyPr>
          <a:lstStyle/>
          <a:p>
            <a:pPr>
              <a:buNone/>
            </a:pPr>
            <a:r>
              <a:rPr lang="en-AU" i="1" dirty="0"/>
              <a:t>Parents and professionals who work with children are aware of the </a:t>
            </a:r>
            <a:r>
              <a:rPr lang="en-AU" i="1" dirty="0" err="1"/>
              <a:t>sexualization</a:t>
            </a:r>
            <a:r>
              <a:rPr lang="en-AU" i="1" dirty="0"/>
              <a:t> occurring in young children and governmental help is increasingly being sought. The results from a survey I conducted showed that many people believed parents needed to be responsible for their children however the community should also take some of the responsibility concerning what is advertised towards young children.</a:t>
            </a:r>
          </a:p>
          <a:p>
            <a:pPr>
              <a:buNone/>
            </a:pPr>
            <a:r>
              <a:rPr lang="en-AU" sz="2700" b="1" dirty="0" smtClean="0">
                <a:solidFill>
                  <a:srgbClr val="0070C0"/>
                </a:solidFill>
              </a:rPr>
              <a:t>Problem-solving</a:t>
            </a:r>
            <a:endParaRPr lang="en-AU" sz="2700" dirty="0" smtClean="0">
              <a:solidFill>
                <a:srgbClr val="0070C0"/>
              </a:solidFill>
            </a:endParaRPr>
          </a:p>
          <a:p>
            <a:pPr>
              <a:buNone/>
            </a:pPr>
            <a:r>
              <a:rPr lang="en-AU" sz="2700" dirty="0" smtClean="0">
                <a:solidFill>
                  <a:srgbClr val="0070C0"/>
                </a:solidFill>
              </a:rPr>
              <a:t>Clear and very relevant justification of decisions about problem-solving and implementation strategies. A relevant example of a strategy that can be used to address the problem has been provided.</a:t>
            </a:r>
          </a:p>
          <a:p>
            <a:pPr>
              <a:buNone/>
            </a:pPr>
            <a:r>
              <a:rPr lang="en-AU" sz="2700" b="1" dirty="0" smtClean="0">
                <a:solidFill>
                  <a:srgbClr val="0070C0"/>
                </a:solidFill>
              </a:rPr>
              <a:t>Investigation</a:t>
            </a:r>
            <a:endParaRPr lang="en-AU" sz="2700" dirty="0">
              <a:solidFill>
                <a:srgbClr val="0070C0"/>
              </a:solidFill>
            </a:endParaRPr>
          </a:p>
          <a:p>
            <a:pPr>
              <a:buNone/>
            </a:pPr>
            <a:r>
              <a:rPr lang="en-AU" sz="2700" dirty="0">
                <a:solidFill>
                  <a:srgbClr val="0070C0"/>
                </a:solidFill>
              </a:rPr>
              <a:t>Application of numeracy skills shown through primary survey data being displayed in a highly effective manner via labelled graphs.</a:t>
            </a:r>
          </a:p>
          <a:p>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865515"/>
          </a:xfrm>
        </p:spPr>
        <p:txBody>
          <a:bodyPr>
            <a:normAutofit fontScale="85000" lnSpcReduction="20000"/>
          </a:bodyPr>
          <a:lstStyle/>
          <a:p>
            <a:pPr>
              <a:buNone/>
            </a:pPr>
            <a:r>
              <a:rPr lang="en-AU" dirty="0"/>
              <a:t>"Emma Rush argues that it is time for political leadership." However, politicians reply, "parents can just say no" to child </a:t>
            </a:r>
            <a:r>
              <a:rPr lang="en-AU" dirty="0" err="1"/>
              <a:t>sexualization</a:t>
            </a:r>
            <a:r>
              <a:rPr lang="en-AU" dirty="0"/>
              <a:t>. Parents claim, however, that despite their best efforts it impossible to protect their children. When Dr Michael Carr-Gregg was asked, "as a parent how do you say no to your little girl who might be in the store looking at this Kylie </a:t>
            </a:r>
            <a:r>
              <a:rPr lang="en-AU" dirty="0" err="1"/>
              <a:t>Minogue</a:t>
            </a:r>
            <a:r>
              <a:rPr lang="en-AU" dirty="0"/>
              <a:t> underwear and wanting it?" Dr Michael Carr-Gregg's reply suggested that parents need to explain to their daughters that this lingerie is for grown-up girls; it is not for young girls their age and that parents have to be really firm and walk away. </a:t>
            </a:r>
            <a:endParaRPr lang="en-AU" dirty="0" smtClean="0"/>
          </a:p>
          <a:p>
            <a:pPr>
              <a:buNone/>
            </a:pPr>
            <a:r>
              <a:rPr lang="en-AU" sz="2600" b="1" dirty="0" smtClean="0">
                <a:solidFill>
                  <a:srgbClr val="0070C0"/>
                </a:solidFill>
              </a:rPr>
              <a:t>Specific features of assessment design criteria demonstrated at “A” standard</a:t>
            </a:r>
          </a:p>
          <a:p>
            <a:pPr>
              <a:buNone/>
            </a:pPr>
            <a:r>
              <a:rPr lang="en-AU" sz="2600" b="1" dirty="0" smtClean="0">
                <a:solidFill>
                  <a:srgbClr val="0070C0"/>
                </a:solidFill>
              </a:rPr>
              <a:t>Problem-solving</a:t>
            </a:r>
            <a:endParaRPr lang="en-AU" sz="2600" dirty="0">
              <a:solidFill>
                <a:srgbClr val="0070C0"/>
              </a:solidFill>
            </a:endParaRPr>
          </a:p>
          <a:p>
            <a:pPr>
              <a:buNone/>
            </a:pPr>
            <a:r>
              <a:rPr lang="en-AU" sz="2600" dirty="0">
                <a:solidFill>
                  <a:srgbClr val="0070C0"/>
                </a:solidFill>
              </a:rPr>
              <a:t>Clear and very relevant justification of decisions about problem-solving and implementation strategies. </a:t>
            </a:r>
            <a:r>
              <a:rPr lang="en-AU" sz="2600" i="1" dirty="0">
                <a:solidFill>
                  <a:srgbClr val="0070C0"/>
                </a:solidFill>
              </a:rPr>
              <a:t>A relevant example of a strategy that can be used to address the problem has been provided.</a:t>
            </a:r>
          </a:p>
          <a:p>
            <a:endParaRPr lang="en-A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TotalTime>
  <Words>1345</Words>
  <Application>Microsoft Office PowerPoint</Application>
  <PresentationFormat>On-screen Show (4:3)</PresentationFormat>
  <Paragraphs>69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Stage 1 Investigation</vt:lpstr>
      <vt:lpstr>Given that  injury is the greatest cause of death in children under 12, are we doing enough to prevent it?</vt:lpstr>
      <vt:lpstr>Your report should include</vt:lpstr>
      <vt:lpstr>Examples of Primary Research</vt:lpstr>
      <vt:lpstr>‘A’ standard exemplar report</vt:lpstr>
      <vt:lpstr>Slide 6</vt:lpstr>
      <vt:lpstr>Slide 7</vt:lpstr>
      <vt:lpstr>Slide 8</vt:lpstr>
      <vt:lpstr>Slide 9</vt:lpstr>
      <vt:lpstr>Slide 10</vt:lpstr>
      <vt:lpstr>Slide 11</vt:lpstr>
    </vt:vector>
  </TitlesOfParts>
  <Company>DET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Stage 1 Investigation</dc:title>
  <dc:creator>penny.mcintyre</dc:creator>
  <cp:lastModifiedBy>penny.mcintyre</cp:lastModifiedBy>
  <cp:revision>22</cp:revision>
  <dcterms:created xsi:type="dcterms:W3CDTF">2011-03-20T19:00:42Z</dcterms:created>
  <dcterms:modified xsi:type="dcterms:W3CDTF">2011-03-20T21:01:49Z</dcterms:modified>
</cp:coreProperties>
</file>